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151CD8-CE11-4654-8A3F-CF76C790C787}">
  <a:tblStyle styleId="{FC151CD8-CE11-4654-8A3F-CF76C790C7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b8346c87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1b8346c87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b8346c87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1b8346c87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b8346c872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1b8346c872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cb381de8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1cb381de8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cb381de8c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1cb381de8c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cb381de8c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1cb381de8c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cb381de8c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1cb381de8c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cb381de8c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1cb381de8c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cb381de8c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1cb381de8c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 speakers">
  <p:cSld name="Title w speaker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background with numbers and lines&#10;&#10;Description automatically generated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49508" y="2798287"/>
            <a:ext cx="58257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49508" y="3328064"/>
            <a:ext cx="5825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647304" y="4166687"/>
            <a:ext cx="30705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100" u="none" cap="none" strike="noStrike">
                <a:solidFill>
                  <a:srgbClr val="2EAC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logo of a camera&#10;&#10;Description automatically generated"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631" y="4727558"/>
            <a:ext cx="1098091" cy="21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-Agenda">
  <p:cSld name="TOC-Agenda">
    <p:bg>
      <p:bgPr>
        <a:solidFill>
          <a:srgbClr val="EEEEEE">
            <a:alpha val="66670"/>
          </a:srgbClr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background with a blue border&#10;&#10;Description automatically generated with medium confidence"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19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0" y="1561502"/>
            <a:ext cx="36195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3000" u="none" cap="none" strike="noStrike">
                <a:solidFill>
                  <a:srgbClr val="D151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8467982" y="4861805"/>
            <a:ext cx="5337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|    </a:t>
            </a:r>
            <a:fld id="{00000000-1234-1234-1234-123412341234}" type="slidenum">
              <a:rPr b="1" i="0" lang="en" sz="7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2A3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text on a black background&#10;&#10;Description automatically generated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9019" y="4867617"/>
            <a:ext cx="1295033" cy="17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ontent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432767" y="329796"/>
            <a:ext cx="519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1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/>
        </p:nvSpPr>
        <p:spPr>
          <a:xfrm>
            <a:off x="8467982" y="4861805"/>
            <a:ext cx="5337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|    </a:t>
            </a:r>
            <a:fld id="{00000000-1234-1234-1234-123412341234}" type="slidenum">
              <a:rPr b="1" i="0" lang="en" sz="7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2A3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text on a black background&#10;&#10;Description automatically generated" id="64" name="Google Shape;6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9019" y="4867617"/>
            <a:ext cx="1295033" cy="17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5048054" y="1763315"/>
            <a:ext cx="40959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100" u="none" cap="none" strike="noStrike">
                <a:solidFill>
                  <a:srgbClr val="2EAC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7" name="Google Shape;67;p16"/>
          <p:cNvGrpSpPr/>
          <p:nvPr/>
        </p:nvGrpSpPr>
        <p:grpSpPr>
          <a:xfrm>
            <a:off x="-1" y="-86722"/>
            <a:ext cx="5883779" cy="5230223"/>
            <a:chOff x="-1" y="-115629"/>
            <a:chExt cx="7845039" cy="6973630"/>
          </a:xfrm>
        </p:grpSpPr>
        <p:pic>
          <p:nvPicPr>
            <p:cNvPr descr="A blue stone gargoyle with a black background&#10;&#10;Description automatically generated" id="68" name="Google Shape;68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98780" y="1579345"/>
              <a:ext cx="1646257" cy="140261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" name="Google Shape;69;p16"/>
            <p:cNvGrpSpPr/>
            <p:nvPr/>
          </p:nvGrpSpPr>
          <p:grpSpPr>
            <a:xfrm>
              <a:off x="-1" y="-115629"/>
              <a:ext cx="6198780" cy="6973630"/>
              <a:chOff x="-1" y="-115629"/>
              <a:chExt cx="6198780" cy="6973630"/>
            </a:xfrm>
          </p:grpSpPr>
          <p:pic>
            <p:nvPicPr>
              <p:cNvPr descr="A blue square with white lines&#10;&#10;Description automatically generated" id="70" name="Google Shape;70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-1" y="-115629"/>
                <a:ext cx="6198780" cy="69736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black background with blue and orange text&#10;&#10;Description automatically generated" id="71" name="Google Shape;71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071572" y="2270789"/>
                <a:ext cx="2231423" cy="20141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49508" y="2798287"/>
            <a:ext cx="58257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Source of Truth Image, “CI-ified”</a:t>
            </a:r>
            <a:endParaRPr/>
          </a:p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649500" y="3328076"/>
            <a:ext cx="58257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This is basically a lil’ tour.</a:t>
            </a:r>
            <a:br>
              <a:rPr lang="en"/>
            </a:br>
            <a:r>
              <a:rPr lang="en" sz="1400"/>
              <a:t>[</a:t>
            </a:r>
            <a:r>
              <a:rPr lang="en" sz="1400"/>
              <a:t>More Network Automation Tapas]</a:t>
            </a:r>
            <a:endParaRPr sz="1400"/>
          </a:p>
        </p:txBody>
      </p:sp>
      <p:sp>
        <p:nvSpPr>
          <p:cNvPr id="78" name="Google Shape;78;p17"/>
          <p:cNvSpPr txBox="1"/>
          <p:nvPr>
            <p:ph idx="3" type="body"/>
          </p:nvPr>
        </p:nvSpPr>
        <p:spPr>
          <a:xfrm>
            <a:off x="647304" y="4166687"/>
            <a:ext cx="30705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Wed, December 11th,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ctrTitle"/>
          </p:nvPr>
        </p:nvSpPr>
        <p:spPr>
          <a:xfrm>
            <a:off x="432767" y="329796"/>
            <a:ext cx="519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/>
              <a:t>What the heck is that title?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22" y="2285350"/>
            <a:ext cx="3080328" cy="22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6537650" y="4639950"/>
            <a:ext cx="2457000" cy="18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I totally used this image at CommEx this year</a:t>
            </a:r>
            <a:endParaRPr i="1" sz="9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4175" y="2690275"/>
            <a:ext cx="3661700" cy="18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432775" y="760375"/>
            <a:ext cx="77946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CI is </a:t>
            </a:r>
            <a:r>
              <a:rPr b="1" lang="en" sz="1800">
                <a:solidFill>
                  <a:schemeClr val="dk2"/>
                </a:solidFill>
              </a:rPr>
              <a:t>Continuous Integration</a:t>
            </a:r>
            <a:r>
              <a:rPr lang="en" sz="1800">
                <a:solidFill>
                  <a:schemeClr val="dk2"/>
                </a:solidFill>
              </a:rPr>
              <a:t>. This is different than “CD”.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is “the thing” you set up so many </a:t>
            </a:r>
            <a:r>
              <a:rPr b="1" lang="en" sz="1800">
                <a:solidFill>
                  <a:schemeClr val="dk2"/>
                </a:solidFill>
              </a:rPr>
              <a:t>tasks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b="1" lang="en" sz="1800">
                <a:solidFill>
                  <a:schemeClr val="dk2"/>
                </a:solidFill>
              </a:rPr>
              <a:t>can</a:t>
            </a:r>
            <a:r>
              <a:rPr b="1" lang="en" sz="1800">
                <a:solidFill>
                  <a:schemeClr val="dk2"/>
                </a:solidFill>
              </a:rPr>
              <a:t> be </a:t>
            </a:r>
            <a:r>
              <a:rPr b="1" lang="en" sz="1800">
                <a:solidFill>
                  <a:schemeClr val="dk2"/>
                </a:solidFill>
              </a:rPr>
              <a:t>run automatically</a:t>
            </a:r>
            <a:r>
              <a:rPr lang="en" sz="1800">
                <a:solidFill>
                  <a:schemeClr val="dk2"/>
                </a:solidFill>
              </a:rPr>
              <a:t> whenever you commit code to your repository.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1202000" y="2571750"/>
            <a:ext cx="2457000" cy="2042750"/>
          </a:xfrm>
          <a:prstGeom prst="flowChartProcess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18"/>
          <p:cNvCxnSpPr/>
          <p:nvPr/>
        </p:nvCxnSpPr>
        <p:spPr>
          <a:xfrm>
            <a:off x="477375" y="2285350"/>
            <a:ext cx="655800" cy="4257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288" y="3025850"/>
            <a:ext cx="577875" cy="5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862" y="3603725"/>
            <a:ext cx="846750" cy="8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24575" y="247347"/>
            <a:ext cx="3897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/>
              <a:t>Oooo. What kinds of tasks?</a:t>
            </a:r>
            <a:endParaRPr/>
          </a:p>
        </p:txBody>
      </p:sp>
      <p:graphicFrame>
        <p:nvGraphicFramePr>
          <p:cNvPr id="97" name="Google Shape;97;p19"/>
          <p:cNvGraphicFramePr/>
          <p:nvPr/>
        </p:nvGraphicFramePr>
        <p:xfrm>
          <a:off x="324575" y="74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{FC151CD8-CE11-4654-8A3F-CF76C790C787}</a:tableStyleId>
              </a:tblPr>
              <a:tblGrid>
                <a:gridCol w="2573050"/>
                <a:gridCol w="5863250"/>
              </a:tblGrid>
              <a:tr h="27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Formatting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ruff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--version &amp;&amp; </a:t>
                      </a: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ruff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format --diff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Linting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ruff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--version &amp;&amp; </a:t>
                      </a: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ruff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check --output-format=gitlab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Running unit tests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coverage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run --omit="test*" -m pytest -rA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coverage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report --fail-under=80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Building and publishing your code as a Python package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poetry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version "$MYVER"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poetry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build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poetry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publish -r my-cool-repository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Building and publishing your custom container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docker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build -t “$IMAGE_NAME:$TAG” -f </a:t>
                      </a: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Containerfile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.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docker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push “$IMAGE_NAME:$TAG”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Telling Santa about your amazing commit message habits 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echo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"Dear Santa, I've been good this year!"</a:t>
                      </a:r>
                      <a:endParaRPr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|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mail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-s "Christmas Wishlist" santa@northpole.edu</a:t>
                      </a:r>
                      <a:endParaRPr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8" name="Google Shape;98;p19"/>
          <p:cNvSpPr txBox="1"/>
          <p:nvPr/>
        </p:nvSpPr>
        <p:spPr>
          <a:xfrm>
            <a:off x="6774950" y="439350"/>
            <a:ext cx="2286300" cy="18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Ruff &gt; Black/Flake8 and you should use it</a:t>
            </a:r>
            <a:endParaRPr i="1" sz="900"/>
          </a:p>
        </p:txBody>
      </p:sp>
      <p:cxnSp>
        <p:nvCxnSpPr>
          <p:cNvPr id="99" name="Google Shape;99;p19"/>
          <p:cNvCxnSpPr/>
          <p:nvPr/>
        </p:nvCxnSpPr>
        <p:spPr>
          <a:xfrm flipH="1">
            <a:off x="6699450" y="631100"/>
            <a:ext cx="171300" cy="16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9"/>
          <p:cNvCxnSpPr/>
          <p:nvPr/>
        </p:nvCxnSpPr>
        <p:spPr>
          <a:xfrm flipH="1">
            <a:off x="4973725" y="1198425"/>
            <a:ext cx="1167300" cy="17769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9"/>
          <p:cNvSpPr/>
          <p:nvPr/>
        </p:nvSpPr>
        <p:spPr>
          <a:xfrm>
            <a:off x="207075" y="3055975"/>
            <a:ext cx="8603425" cy="810900"/>
          </a:xfrm>
          <a:prstGeom prst="flowChartProcess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ctrTitle"/>
          </p:nvPr>
        </p:nvSpPr>
        <p:spPr>
          <a:xfrm>
            <a:off x="432767" y="193871"/>
            <a:ext cx="519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/>
              <a:t>And the other part of the title?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32775" y="584950"/>
            <a:ext cx="77946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Many custom images are can be simplified as: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b="1" lang="en" sz="1800">
                <a:solidFill>
                  <a:schemeClr val="dk2"/>
                </a:solidFill>
              </a:rPr>
              <a:t>base</a:t>
            </a:r>
            <a:r>
              <a:rPr lang="en" sz="1800">
                <a:solidFill>
                  <a:schemeClr val="dk2"/>
                </a:solidFill>
              </a:rPr>
              <a:t> container image.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 </a:t>
            </a:r>
            <a:r>
              <a:rPr b="1" lang="en" sz="1800">
                <a:solidFill>
                  <a:schemeClr val="dk2"/>
                </a:solidFill>
              </a:rPr>
              <a:t>script</a:t>
            </a:r>
            <a:r>
              <a:rPr lang="en" sz="1800">
                <a:solidFill>
                  <a:schemeClr val="dk2"/>
                </a:solidFill>
              </a:rPr>
              <a:t> ran to add things on top of that base container image, such as files or additional packages.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Those Two Things =</a:t>
            </a:r>
            <a:r>
              <a:rPr b="1" lang="en" sz="1800">
                <a:solidFill>
                  <a:schemeClr val="dk2"/>
                </a:solidFill>
              </a:rPr>
              <a:t> Custom Container Image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432775" y="2294750"/>
            <a:ext cx="2070900" cy="19605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763" y="2580610"/>
            <a:ext cx="550925" cy="585250"/>
          </a:xfrm>
          <a:prstGeom prst="rect">
            <a:avLst/>
          </a:prstGeom>
          <a:solidFill>
            <a:srgbClr val="F6B26B"/>
          </a:solidFill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514363" y="4532950"/>
            <a:ext cx="1907700" cy="20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We use Nautobot at Internet2</a:t>
            </a:r>
            <a:endParaRPr i="1" sz="900"/>
          </a:p>
        </p:txBody>
      </p:sp>
      <p:sp>
        <p:nvSpPr>
          <p:cNvPr id="111" name="Google Shape;111;p20"/>
          <p:cNvSpPr txBox="1"/>
          <p:nvPr/>
        </p:nvSpPr>
        <p:spPr>
          <a:xfrm>
            <a:off x="675925" y="3356019"/>
            <a:ext cx="1584600" cy="44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097"/>
              <a:t>networktocode/nautobot:2.2.5</a:t>
            </a:r>
            <a:endParaRPr sz="1097"/>
          </a:p>
        </p:txBody>
      </p:sp>
      <p:sp>
        <p:nvSpPr>
          <p:cNvPr id="112" name="Google Shape;112;p20"/>
          <p:cNvSpPr/>
          <p:nvPr/>
        </p:nvSpPr>
        <p:spPr>
          <a:xfrm>
            <a:off x="2626975" y="3027825"/>
            <a:ext cx="294300" cy="3282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575" y="2307600"/>
            <a:ext cx="2692725" cy="19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3474738" y="4471300"/>
            <a:ext cx="1832400" cy="32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Containerfile</a:t>
            </a:r>
            <a:br>
              <a:rPr lang="en" sz="900"/>
            </a:br>
            <a:r>
              <a:rPr lang="en" sz="900"/>
              <a:t>(</a:t>
            </a:r>
            <a:r>
              <a:rPr lang="en" sz="800"/>
              <a:t>Simplified for presentation</a:t>
            </a:r>
            <a:r>
              <a:rPr lang="en" sz="900"/>
              <a:t>)</a:t>
            </a:r>
            <a:endParaRPr sz="900"/>
          </a:p>
        </p:txBody>
      </p:sp>
      <p:sp>
        <p:nvSpPr>
          <p:cNvPr id="115" name="Google Shape;115;p20"/>
          <p:cNvSpPr/>
          <p:nvPr/>
        </p:nvSpPr>
        <p:spPr>
          <a:xfrm>
            <a:off x="5814950" y="2977125"/>
            <a:ext cx="294300" cy="4296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250" y="1986300"/>
            <a:ext cx="2684300" cy="248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9225" y="4255250"/>
            <a:ext cx="442608" cy="4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" y="4113688"/>
            <a:ext cx="993255" cy="2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7155427" y="2288776"/>
            <a:ext cx="355900" cy="195500"/>
          </a:xfrm>
          <a:custGeom>
            <a:rect b="b" l="l" r="r" t="t"/>
            <a:pathLst>
              <a:path extrusionOk="0" h="7820" w="14236">
                <a:moveTo>
                  <a:pt x="327" y="6541"/>
                </a:moveTo>
                <a:cubicBezTo>
                  <a:pt x="327" y="5482"/>
                  <a:pt x="-506" y="3372"/>
                  <a:pt x="553" y="3372"/>
                </a:cubicBezTo>
                <a:cubicBezTo>
                  <a:pt x="1117" y="3372"/>
                  <a:pt x="1167" y="7965"/>
                  <a:pt x="1459" y="7673"/>
                </a:cubicBezTo>
                <a:cubicBezTo>
                  <a:pt x="3220" y="5912"/>
                  <a:pt x="3450" y="1961"/>
                  <a:pt x="1685" y="204"/>
                </a:cubicBezTo>
                <a:cubicBezTo>
                  <a:pt x="511" y="-965"/>
                  <a:pt x="2850" y="3510"/>
                  <a:pt x="4175" y="4504"/>
                </a:cubicBezTo>
                <a:cubicBezTo>
                  <a:pt x="5268" y="5324"/>
                  <a:pt x="7282" y="5923"/>
                  <a:pt x="8249" y="4957"/>
                </a:cubicBezTo>
                <a:cubicBezTo>
                  <a:pt x="9078" y="4129"/>
                  <a:pt x="6515" y="734"/>
                  <a:pt x="7343" y="1562"/>
                </a:cubicBezTo>
                <a:cubicBezTo>
                  <a:pt x="8112" y="2331"/>
                  <a:pt x="8066" y="4278"/>
                  <a:pt x="9154" y="4278"/>
                </a:cubicBezTo>
                <a:cubicBezTo>
                  <a:pt x="10754" y="4278"/>
                  <a:pt x="15476" y="3914"/>
                  <a:pt x="13907" y="3599"/>
                </a:cubicBezTo>
                <a:cubicBezTo>
                  <a:pt x="11961" y="3208"/>
                  <a:pt x="9797" y="5392"/>
                  <a:pt x="8022" y="4504"/>
                </a:cubicBezTo>
                <a:cubicBezTo>
                  <a:pt x="6842" y="3914"/>
                  <a:pt x="7237" y="692"/>
                  <a:pt x="5985" y="1109"/>
                </a:cubicBezTo>
                <a:cubicBezTo>
                  <a:pt x="4811" y="1500"/>
                  <a:pt x="9226" y="4811"/>
                  <a:pt x="8249" y="4051"/>
                </a:cubicBezTo>
                <a:cubicBezTo>
                  <a:pt x="6611" y="2776"/>
                  <a:pt x="1434" y="3870"/>
                  <a:pt x="2364" y="2014"/>
                </a:cubicBezTo>
                <a:cubicBezTo>
                  <a:pt x="2939" y="867"/>
                  <a:pt x="4852" y="2918"/>
                  <a:pt x="5759" y="38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Google Shape;120;p20"/>
          <p:cNvSpPr txBox="1"/>
          <p:nvPr/>
        </p:nvSpPr>
        <p:spPr>
          <a:xfrm>
            <a:off x="6583125" y="4532950"/>
            <a:ext cx="2070900" cy="20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This is like our own private Dockerhub</a:t>
            </a:r>
            <a:endParaRPr i="1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025" y="1419476"/>
            <a:ext cx="4238403" cy="12789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6" name="Google Shape;126;p21"/>
          <p:cNvSpPr txBox="1"/>
          <p:nvPr/>
        </p:nvSpPr>
        <p:spPr>
          <a:xfrm>
            <a:off x="309725" y="220775"/>
            <a:ext cx="4038000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My CI To-Do List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b="1" lang="en" sz="1600">
                <a:solidFill>
                  <a:schemeClr val="dk2"/>
                </a:solidFill>
              </a:rPr>
              <a:t>Build and publish</a:t>
            </a:r>
            <a:r>
              <a:rPr lang="en" sz="1600">
                <a:solidFill>
                  <a:schemeClr val="dk2"/>
                </a:solidFill>
              </a:rPr>
              <a:t> my </a:t>
            </a:r>
            <a:r>
              <a:rPr b="1" lang="en" sz="1600">
                <a:solidFill>
                  <a:schemeClr val="dk2"/>
                </a:solidFill>
              </a:rPr>
              <a:t>plugin</a:t>
            </a:r>
            <a:r>
              <a:rPr lang="en" sz="1600">
                <a:solidFill>
                  <a:schemeClr val="dk2"/>
                </a:solidFill>
              </a:rPr>
              <a:t> (A humble Python package.)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Make </a:t>
            </a:r>
            <a:r>
              <a:rPr b="1" lang="en" sz="1600">
                <a:solidFill>
                  <a:schemeClr val="dk2"/>
                </a:solidFill>
              </a:rPr>
              <a:t>note of which version</a:t>
            </a:r>
            <a:r>
              <a:rPr lang="en" sz="1600">
                <a:solidFill>
                  <a:schemeClr val="dk2"/>
                </a:solidFill>
              </a:rPr>
              <a:t> I gave my Python package just now and store it in a </a:t>
            </a:r>
            <a:r>
              <a:rPr b="1" lang="en" sz="1600">
                <a:solidFill>
                  <a:schemeClr val="dk2"/>
                </a:solidFill>
              </a:rPr>
              <a:t>requirements.txt</a:t>
            </a:r>
            <a:r>
              <a:rPr lang="en" sz="1600">
                <a:solidFill>
                  <a:schemeClr val="dk2"/>
                </a:solidFill>
              </a:rPr>
              <a:t> file.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b="1" lang="en" sz="1600">
                <a:solidFill>
                  <a:schemeClr val="dk2"/>
                </a:solidFill>
              </a:rPr>
              <a:t>Build and publish</a:t>
            </a:r>
            <a:r>
              <a:rPr lang="en" sz="1600">
                <a:solidFill>
                  <a:schemeClr val="dk2"/>
                </a:solidFill>
              </a:rPr>
              <a:t> my Really Cool Custom Nautobot </a:t>
            </a:r>
            <a:r>
              <a:rPr b="1" lang="en" sz="1600">
                <a:solidFill>
                  <a:schemeClr val="dk2"/>
                </a:solidFill>
              </a:rPr>
              <a:t>image</a:t>
            </a:r>
            <a:r>
              <a:rPr lang="en" sz="1600">
                <a:solidFill>
                  <a:schemeClr val="dk2"/>
                </a:solidFill>
              </a:rPr>
              <a:t> using the requirements.txt file.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???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Profit! (Deploy!)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957350" y="3700200"/>
            <a:ext cx="2070900" cy="34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Cloud or AI or some kind of Christmas magic happens here.</a:t>
            </a:r>
            <a:endParaRPr sz="900"/>
          </a:p>
        </p:txBody>
      </p:sp>
      <p:cxnSp>
        <p:nvCxnSpPr>
          <p:cNvPr id="128" name="Google Shape;128;p21"/>
          <p:cNvCxnSpPr>
            <a:stCxn id="127" idx="1"/>
          </p:cNvCxnSpPr>
          <p:nvPr/>
        </p:nvCxnSpPr>
        <p:spPr>
          <a:xfrm rot="10800000">
            <a:off x="2979150" y="3746100"/>
            <a:ext cx="1978200" cy="12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1"/>
          <p:cNvCxnSpPr/>
          <p:nvPr/>
        </p:nvCxnSpPr>
        <p:spPr>
          <a:xfrm flipH="1">
            <a:off x="3985400" y="2393400"/>
            <a:ext cx="672900" cy="30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761123" cy="52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825" y="148675"/>
            <a:ext cx="1460175" cy="1582550"/>
          </a:xfrm>
          <a:prstGeom prst="rect">
            <a:avLst/>
          </a:prstGeom>
          <a:noFill/>
          <a:ln cap="flat" cmpd="sng" w="7620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4900" y="630528"/>
            <a:ext cx="1460175" cy="2186221"/>
          </a:xfrm>
          <a:prstGeom prst="rect">
            <a:avLst/>
          </a:prstGeom>
          <a:noFill/>
          <a:ln cap="flat" cmpd="sng" w="7620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218400"/>
            <a:ext cx="2472075" cy="1669800"/>
          </a:xfrm>
          <a:prstGeom prst="rect">
            <a:avLst/>
          </a:prstGeom>
          <a:noFill/>
          <a:ln cap="flat" cmpd="sng" w="7620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38" name="Google Shape;138;p22"/>
          <p:cNvCxnSpPr>
            <a:stCxn id="139" idx="3"/>
          </p:cNvCxnSpPr>
          <p:nvPr/>
        </p:nvCxnSpPr>
        <p:spPr>
          <a:xfrm flipH="1" rot="10800000">
            <a:off x="820525" y="1648725"/>
            <a:ext cx="2919600" cy="976800"/>
          </a:xfrm>
          <a:prstGeom prst="straightConnector1">
            <a:avLst/>
          </a:prstGeom>
          <a:noFill/>
          <a:ln cap="flat" cmpd="sng" w="38100">
            <a:solidFill>
              <a:srgbClr val="EEEEE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2"/>
          <p:cNvCxnSpPr/>
          <p:nvPr/>
        </p:nvCxnSpPr>
        <p:spPr>
          <a:xfrm flipH="1" rot="10800000">
            <a:off x="1793750" y="2124075"/>
            <a:ext cx="4045800" cy="1352400"/>
          </a:xfrm>
          <a:prstGeom prst="straightConnector1">
            <a:avLst/>
          </a:prstGeom>
          <a:noFill/>
          <a:ln cap="flat" cmpd="sng" w="38100">
            <a:solidFill>
              <a:srgbClr val="EEEEE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22"/>
          <p:cNvCxnSpPr>
            <a:endCxn id="137" idx="1"/>
          </p:cNvCxnSpPr>
          <p:nvPr/>
        </p:nvCxnSpPr>
        <p:spPr>
          <a:xfrm flipH="1" rot="10800000">
            <a:off x="1012200" y="4053300"/>
            <a:ext cx="3559800" cy="45000"/>
          </a:xfrm>
          <a:prstGeom prst="straightConnector1">
            <a:avLst/>
          </a:prstGeom>
          <a:noFill/>
          <a:ln cap="flat" cmpd="sng" w="38100">
            <a:solidFill>
              <a:srgbClr val="EEEEE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22"/>
          <p:cNvSpPr/>
          <p:nvPr/>
        </p:nvSpPr>
        <p:spPr>
          <a:xfrm>
            <a:off x="154825" y="2503388"/>
            <a:ext cx="665700" cy="244275"/>
          </a:xfrm>
          <a:prstGeom prst="flowChartProcess">
            <a:avLst/>
          </a:prstGeom>
          <a:noFill/>
          <a:ln cap="flat" cmpd="sng" w="2857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154825" y="3385725"/>
            <a:ext cx="1638925" cy="244275"/>
          </a:xfrm>
          <a:prstGeom prst="flowChartProcess">
            <a:avLst/>
          </a:prstGeom>
          <a:noFill/>
          <a:ln cap="flat" cmpd="sng" w="2857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154825" y="3979475"/>
            <a:ext cx="857325" cy="244275"/>
          </a:xfrm>
          <a:prstGeom prst="flowChartProcess">
            <a:avLst/>
          </a:prstGeom>
          <a:noFill/>
          <a:ln cap="flat" cmpd="sng" w="2857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25" y="317150"/>
            <a:ext cx="7930351" cy="44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977200" y="3222775"/>
            <a:ext cx="1679775" cy="356550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977200" y="3579325"/>
            <a:ext cx="2962250" cy="356550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839675" y="3935875"/>
            <a:ext cx="2513175" cy="736100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951325" y="2483775"/>
            <a:ext cx="5420775" cy="422675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839675" y="686625"/>
            <a:ext cx="4416725" cy="272000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825" y="100000"/>
            <a:ext cx="6404401" cy="488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/>
          <p:nvPr/>
        </p:nvSpPr>
        <p:spPr>
          <a:xfrm>
            <a:off x="1750700" y="3493050"/>
            <a:ext cx="4736400" cy="1432000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>
            <a:off x="1750700" y="2299750"/>
            <a:ext cx="5996525" cy="272000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1655800" y="427825"/>
            <a:ext cx="3060025" cy="272000"/>
          </a:xfrm>
          <a:prstGeom prst="flowChartProcess">
            <a:avLst/>
          </a:prstGeom>
          <a:noFill/>
          <a:ln cap="flat" cmpd="sng" w="38100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7450" y="159050"/>
            <a:ext cx="950100" cy="61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4"/>
          <p:cNvCxnSpPr>
            <a:stCxn id="161" idx="3"/>
            <a:endCxn id="162" idx="1"/>
          </p:cNvCxnSpPr>
          <p:nvPr/>
        </p:nvCxnSpPr>
        <p:spPr>
          <a:xfrm flipH="1" rot="10800000">
            <a:off x="4715825" y="466025"/>
            <a:ext cx="2271600" cy="9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4"/>
          <p:cNvSpPr txBox="1"/>
          <p:nvPr/>
        </p:nvSpPr>
        <p:spPr>
          <a:xfrm>
            <a:off x="7700550" y="616575"/>
            <a:ext cx="656400" cy="19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/>
              <a:t>dind be like</a:t>
            </a:r>
            <a:endParaRPr i="1"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525" y="330175"/>
            <a:ext cx="3960551" cy="16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8050" y="1008650"/>
            <a:ext cx="5240499" cy="3361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